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37"/>
  </p:notesMasterIdLst>
  <p:sldIdLst>
    <p:sldId id="256" r:id="rId2"/>
    <p:sldId id="257" r:id="rId3"/>
    <p:sldId id="292" r:id="rId4"/>
    <p:sldId id="264" r:id="rId5"/>
    <p:sldId id="266" r:id="rId6"/>
    <p:sldId id="263" r:id="rId7"/>
    <p:sldId id="289" r:id="rId8"/>
    <p:sldId id="288" r:id="rId9"/>
    <p:sldId id="294" r:id="rId10"/>
    <p:sldId id="279" r:id="rId11"/>
    <p:sldId id="281" r:id="rId12"/>
    <p:sldId id="282" r:id="rId13"/>
    <p:sldId id="283" r:id="rId14"/>
    <p:sldId id="261" r:id="rId15"/>
    <p:sldId id="268" r:id="rId16"/>
    <p:sldId id="269" r:id="rId17"/>
    <p:sldId id="258" r:id="rId18"/>
    <p:sldId id="285" r:id="rId19"/>
    <p:sldId id="291" r:id="rId20"/>
    <p:sldId id="271" r:id="rId21"/>
    <p:sldId id="280" r:id="rId22"/>
    <p:sldId id="270" r:id="rId23"/>
    <p:sldId id="284" r:id="rId24"/>
    <p:sldId id="262" r:id="rId25"/>
    <p:sldId id="277" r:id="rId26"/>
    <p:sldId id="274" r:id="rId27"/>
    <p:sldId id="286" r:id="rId28"/>
    <p:sldId id="272" r:id="rId29"/>
    <p:sldId id="278" r:id="rId30"/>
    <p:sldId id="295" r:id="rId31"/>
    <p:sldId id="290" r:id="rId32"/>
    <p:sldId id="267" r:id="rId33"/>
    <p:sldId id="287" r:id="rId34"/>
    <p:sldId id="260" r:id="rId35"/>
    <p:sldId id="29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31" autoAdjust="0"/>
    <p:restoredTop sz="94648"/>
  </p:normalViewPr>
  <p:slideViewPr>
    <p:cSldViewPr snapToGrid="0">
      <p:cViewPr varScale="1">
        <p:scale>
          <a:sx n="93" d="100"/>
          <a:sy n="93" d="100"/>
        </p:scale>
        <p:origin x="24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33545-7A6D-344A-BBEE-421ED94F2AFA}" type="datetimeFigureOut">
              <a:rPr lang="de-DE" smtClean="0"/>
              <a:t>17.06.20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D0DDE-8A21-664C-AE85-F93181F6EC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9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Vision noch mitteilen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0137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Youtrack</a:t>
            </a:r>
            <a:r>
              <a:rPr lang="de-DE" dirty="0"/>
              <a:t> integriert in </a:t>
            </a:r>
            <a:r>
              <a:rPr lang="de-DE" dirty="0" err="1"/>
              <a:t>IntelliJ</a:t>
            </a:r>
            <a:r>
              <a:rPr lang="de-DE" dirty="0"/>
              <a:t> als </a:t>
            </a:r>
            <a:r>
              <a:rPr lang="de-DE" dirty="0" err="1"/>
              <a:t>Plugin</a:t>
            </a:r>
            <a:r>
              <a:rPr lang="de-DE" dirty="0"/>
              <a:t> und in </a:t>
            </a:r>
            <a:r>
              <a:rPr lang="de-DE" dirty="0" err="1"/>
              <a:t>Git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023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bunter machen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6038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dummy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hervorheben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0389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0DDE-8A21-664C-AE85-F93181F6ECF4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6413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6/17/20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6/17/20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6/17/20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6/17/20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6/17/20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6/17/20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6/17/20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6/17/20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6/17/20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6/17/20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6/17/20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6/17/20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icoschinacher.myjetbrains.com/youtrack/dashboard?id=97912dbd-9da6-463c-885e-63ac3637463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jpeg"/><Relationship Id="rId17" Type="http://schemas.openxmlformats.org/officeDocument/2006/relationships/image" Target="../media/image32.jpeg"/><Relationship Id="rId2" Type="http://schemas.openxmlformats.org/officeDocument/2006/relationships/image" Target="../media/image15.png"/><Relationship Id="rId16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5" Type="http://schemas.openxmlformats.org/officeDocument/2006/relationships/image" Target="../media/image30.jpeg"/><Relationship Id="rId10" Type="http://schemas.openxmlformats.org/officeDocument/2006/relationships/image" Target="../media/image25.jpe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project_bookly/bookly/-/blob/master/design/class_diagram.png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3.png"/><Relationship Id="rId7" Type="http://schemas.openxmlformats.org/officeDocument/2006/relationships/image" Target="../media/image26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7.jpeg"/><Relationship Id="rId5" Type="http://schemas.openxmlformats.org/officeDocument/2006/relationships/image" Target="../media/image18.png"/><Relationship Id="rId10" Type="http://schemas.openxmlformats.org/officeDocument/2006/relationships/image" Target="../media/image32.jpeg"/><Relationship Id="rId4" Type="http://schemas.openxmlformats.org/officeDocument/2006/relationships/image" Target="../media/image44.png"/><Relationship Id="rId9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onarqube.bookly.online/dashboard?id=testbookly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err="1"/>
              <a:t>bookly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44081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RUP- </a:t>
            </a:r>
            <a:r>
              <a:rPr lang="en-US" b="1" dirty="0"/>
              <a:t>Rational Unified Process</a:t>
            </a:r>
            <a:r>
              <a:rPr lang="de-DE" b="1" dirty="0"/>
              <a:t> 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Alexandra</a:t>
            </a:r>
          </a:p>
          <a:p>
            <a:pPr lvl="1"/>
            <a:r>
              <a:rPr lang="en-US" b="1" dirty="0"/>
              <a:t>Requirements Specifier:</a:t>
            </a:r>
            <a:r>
              <a:rPr lang="en-US" dirty="0"/>
              <a:t> Describe and phrase the features / design of the website with the team</a:t>
            </a:r>
          </a:p>
          <a:p>
            <a:pPr lvl="1"/>
            <a:r>
              <a:rPr lang="en-US" b="1" dirty="0"/>
              <a:t>Project Manager:</a:t>
            </a:r>
            <a:r>
              <a:rPr lang="en-US" dirty="0"/>
              <a:t> Phrase acceptance criteria of the features + Coordinate sprints + Manage </a:t>
            </a:r>
            <a:r>
              <a:rPr lang="en-US" dirty="0" err="1"/>
              <a:t>YouTrack</a:t>
            </a:r>
            <a:r>
              <a:rPr lang="en-US" dirty="0"/>
              <a:t> + Assign Tags</a:t>
            </a:r>
          </a:p>
          <a:p>
            <a:r>
              <a:rPr lang="en-US" b="1" dirty="0"/>
              <a:t>Jeanne</a:t>
            </a:r>
          </a:p>
          <a:p>
            <a:pPr lvl="1"/>
            <a:r>
              <a:rPr lang="en-US" b="1" dirty="0"/>
              <a:t>Implementer: </a:t>
            </a:r>
            <a:r>
              <a:rPr lang="en-US" dirty="0"/>
              <a:t>Create database structure, logic, and interfaces (API)</a:t>
            </a:r>
          </a:p>
          <a:p>
            <a:pPr lvl="1"/>
            <a:r>
              <a:rPr lang="en-US" b="1" dirty="0"/>
              <a:t>Tester: </a:t>
            </a:r>
            <a:r>
              <a:rPr lang="en-US" dirty="0"/>
              <a:t>Test the interfaces (APIs) between Frontend, Backend, Database and the functionality of the Frontend</a:t>
            </a:r>
          </a:p>
          <a:p>
            <a:r>
              <a:rPr lang="en-US" b="1" dirty="0"/>
              <a:t>Nico</a:t>
            </a:r>
          </a:p>
          <a:p>
            <a:pPr lvl="1"/>
            <a:r>
              <a:rPr lang="en-US" b="1" dirty="0" err="1"/>
              <a:t>Deployer</a:t>
            </a:r>
            <a:r>
              <a:rPr lang="en-US" b="1" dirty="0"/>
              <a:t>:</a:t>
            </a:r>
            <a:r>
              <a:rPr lang="en-US" dirty="0"/>
              <a:t> Host domain and integrate CI (and Docker)</a:t>
            </a:r>
          </a:p>
          <a:p>
            <a:pPr lvl="1"/>
            <a:r>
              <a:rPr lang="en-US" b="1" dirty="0"/>
              <a:t>Designer:</a:t>
            </a:r>
            <a:r>
              <a:rPr lang="en-US" dirty="0"/>
              <a:t> Implement the design described in the Use-Cases + Web tests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5822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RUP- </a:t>
            </a:r>
            <a:r>
              <a:rPr lang="en-US" b="1" dirty="0"/>
              <a:t>Workflow</a:t>
            </a:r>
            <a:r>
              <a:rPr lang="de-DE" b="1" dirty="0"/>
              <a:t> 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836" y="1615345"/>
            <a:ext cx="7556807" cy="501931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19" y="3163615"/>
            <a:ext cx="3706848" cy="21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7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RUP- </a:t>
            </a:r>
            <a:r>
              <a:rPr lang="en-US" b="1" dirty="0"/>
              <a:t>Workflow - 2020</a:t>
            </a:r>
            <a:r>
              <a:rPr lang="de-DE" b="1" dirty="0"/>
              <a:t> 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559" y="1615345"/>
            <a:ext cx="7136524" cy="501931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19" y="3163615"/>
            <a:ext cx="3706848" cy="21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2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RUP- </a:t>
            </a:r>
            <a:r>
              <a:rPr lang="en-US" b="1" dirty="0"/>
              <a:t>Workflow - complete</a:t>
            </a:r>
            <a:r>
              <a:rPr lang="de-DE" b="1" dirty="0"/>
              <a:t> 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96"/>
          <a:stretch/>
        </p:blipFill>
        <p:spPr>
          <a:xfrm>
            <a:off x="420415" y="1625855"/>
            <a:ext cx="7493875" cy="5019311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19" y="3163615"/>
            <a:ext cx="3706848" cy="211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89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Youtrack</a:t>
            </a:r>
            <a:endParaRPr lang="de-DE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657" y="2120900"/>
            <a:ext cx="8725036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4193628" y="2226003"/>
            <a:ext cx="7882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dirty="0" err="1"/>
              <a:t>weekly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34732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Youtrack</a:t>
            </a:r>
            <a:endParaRPr lang="de-DE" dirty="0"/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100" y="2008917"/>
            <a:ext cx="11361895" cy="368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72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Scrum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Youtrack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941" y="2120900"/>
            <a:ext cx="9804467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6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Burn</a:t>
            </a:r>
            <a:r>
              <a:rPr lang="de-DE" dirty="0"/>
              <a:t>-Down-Chart</a:t>
            </a:r>
          </a:p>
        </p:txBody>
      </p:sp>
      <p:pic>
        <p:nvPicPr>
          <p:cNvPr id="2" name="Inhaltsplatzhalt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810" y="2120900"/>
            <a:ext cx="9236730" cy="4051300"/>
          </a:xfrm>
          <a:prstGeom prst="rect">
            <a:avLst/>
          </a:prstGeom>
        </p:spPr>
      </p:pic>
      <p:sp>
        <p:nvSpPr>
          <p:cNvPr id="3" name="Textfeld 2">
            <a:hlinkClick r:id="rId3"/>
            <a:extLst>
              <a:ext uri="{FF2B5EF4-FFF2-40B4-BE49-F238E27FC236}">
                <a16:creationId xmlns:a16="http://schemas.microsoft.com/office/drawing/2014/main" id="{133B31D1-2BFE-3849-9A99-FAF50B32A9EA}"/>
              </a:ext>
            </a:extLst>
          </p:cNvPr>
          <p:cNvSpPr txBox="1"/>
          <p:nvPr/>
        </p:nvSpPr>
        <p:spPr>
          <a:xfrm>
            <a:off x="9399296" y="1779631"/>
            <a:ext cx="102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► </a:t>
            </a:r>
            <a:r>
              <a:rPr lang="de-DE" dirty="0">
                <a:hlinkClick r:id="rId3"/>
              </a:rPr>
              <a:t>more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25540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E08F80-952C-4B41-B2BA-4F920671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Risk</a:t>
            </a:r>
            <a:r>
              <a:rPr lang="de-DE" dirty="0"/>
              <a:t> Management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AE929E-98EE-C943-BB36-DF3420316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  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Mgmt</a:t>
            </a:r>
            <a:r>
              <a:rPr lang="de-DE" dirty="0"/>
              <a:t>.- (</a:t>
            </a:r>
            <a:r>
              <a:rPr lang="de-DE" dirty="0" err="1"/>
              <a:t>excel</a:t>
            </a:r>
            <a:r>
              <a:rPr lang="de-DE" dirty="0"/>
              <a:t> </a:t>
            </a:r>
            <a:r>
              <a:rPr lang="de-DE" dirty="0" err="1"/>
              <a:t>sheet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risks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kept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date</a:t>
            </a:r>
            <a:r>
              <a:rPr lang="de-DE" dirty="0"/>
              <a:t> on a </a:t>
            </a:r>
            <a:r>
              <a:rPr lang="de-DE" dirty="0" err="1"/>
              <a:t>weekly</a:t>
            </a:r>
            <a:r>
              <a:rPr lang="de-DE" dirty="0"/>
              <a:t> </a:t>
            </a:r>
            <a:r>
              <a:rPr lang="de-DE" dirty="0" err="1"/>
              <a:t>basis</a:t>
            </a:r>
            <a:r>
              <a:rPr lang="de-DE" dirty="0"/>
              <a:t>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mitigated</a:t>
            </a:r>
            <a:r>
              <a:rPr lang="de-DE" dirty="0"/>
              <a:t> </a:t>
            </a:r>
            <a:r>
              <a:rPr lang="de-DE" dirty="0" err="1"/>
              <a:t>risks</a:t>
            </a:r>
            <a:r>
              <a:rPr lang="de-DE" dirty="0"/>
              <a:t> -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an </a:t>
            </a:r>
            <a:r>
              <a:rPr lang="de-DE" dirty="0" err="1"/>
              <a:t>xcel</a:t>
            </a:r>
            <a:r>
              <a:rPr lang="de-DE" dirty="0"/>
              <a:t> </a:t>
            </a:r>
            <a:r>
              <a:rPr lang="de-DE" dirty="0" err="1"/>
              <a:t>sheet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a </a:t>
            </a:r>
            <a:r>
              <a:rPr lang="de-DE" dirty="0" err="1"/>
              <a:t>presentation</a:t>
            </a:r>
            <a:r>
              <a:rPr lang="de-DE" dirty="0"/>
              <a:t>!) </a:t>
            </a:r>
          </a:p>
          <a:p>
            <a:r>
              <a:rPr lang="de-DE" dirty="0"/>
              <a:t>              -&gt; BUT DO NOT SCROLL THROUGH AN EXCEL IN THE PRESENTATION!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9987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14D44-284C-304A-8EB1-10E2F8BB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CD050FD-66C7-0045-B7D8-368F9B79C0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3908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 Cases</a:t>
            </a:r>
          </a:p>
          <a:p>
            <a:r>
              <a:rPr lang="en-US" sz="2800" dirty="0"/>
              <a:t>Project Management</a:t>
            </a:r>
          </a:p>
          <a:p>
            <a:r>
              <a:rPr lang="en-US" sz="2800" dirty="0"/>
              <a:t>Architecture</a:t>
            </a:r>
          </a:p>
          <a:p>
            <a:r>
              <a:rPr lang="en-US" sz="2800" dirty="0"/>
              <a:t>Quality</a:t>
            </a:r>
          </a:p>
          <a:p>
            <a:r>
              <a:rPr lang="en-US" sz="2800" dirty="0"/>
              <a:t>Demo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55" y="2093976"/>
            <a:ext cx="5818908" cy="386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17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Bildergebnis für spring boot v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610" y="2902492"/>
            <a:ext cx="6281203" cy="249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3825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E6A352E7-9327-0D49-BF63-7F0DBC3B8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866" y="1876262"/>
            <a:ext cx="6442320" cy="421679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Picture 2" descr="Bildergebnis für spring boot vu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3"/>
          <a:stretch/>
        </p:blipFill>
        <p:spPr bwMode="auto">
          <a:xfrm>
            <a:off x="3324920" y="4624803"/>
            <a:ext cx="1520349" cy="129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Bildergebnis für spring boot vue">
            <a:extLst>
              <a:ext uri="{FF2B5EF4-FFF2-40B4-BE49-F238E27FC236}">
                <a16:creationId xmlns:a16="http://schemas.microsoft.com/office/drawing/2014/main" id="{EB09F81C-F629-7E47-B57E-600555A04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3" t="-3295" r="1948" b="3295"/>
          <a:stretch/>
        </p:blipFill>
        <p:spPr bwMode="auto">
          <a:xfrm>
            <a:off x="8221838" y="2513130"/>
            <a:ext cx="1713073" cy="14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708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</a:t>
            </a:r>
            <a:r>
              <a:rPr lang="x-none" dirty="0"/>
              <a:t>–</a:t>
            </a:r>
            <a:r>
              <a:rPr lang="de-DE" dirty="0"/>
              <a:t> </a:t>
            </a:r>
            <a:r>
              <a:rPr lang="en-US" dirty="0"/>
              <a:t>Overview </a:t>
            </a:r>
          </a:p>
        </p:txBody>
      </p:sp>
      <p:pic>
        <p:nvPicPr>
          <p:cNvPr id="6146" name="Picture 2" descr="https://gitlab.com/project_bookly/bookly/raw/master/design/maven_mvc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0664" y="2120900"/>
            <a:ext cx="6137022" cy="4051300"/>
          </a:xfrm>
        </p:spPr>
      </p:pic>
      <p:pic>
        <p:nvPicPr>
          <p:cNvPr id="4" name="Picture 2" descr="Bildergebnis für spring boot vu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3" t="-3295" r="1948" b="3295"/>
          <a:stretch/>
        </p:blipFill>
        <p:spPr bwMode="auto">
          <a:xfrm>
            <a:off x="7990574" y="457708"/>
            <a:ext cx="1713073" cy="147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ildergebnis für spring boot vue">
            <a:extLst>
              <a:ext uri="{FF2B5EF4-FFF2-40B4-BE49-F238E27FC236}">
                <a16:creationId xmlns:a16="http://schemas.microsoft.com/office/drawing/2014/main" id="{6C6CC59B-1308-134A-B774-93B691C14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3"/>
          <a:stretch/>
        </p:blipFill>
        <p:spPr bwMode="auto">
          <a:xfrm>
            <a:off x="2086963" y="4526329"/>
            <a:ext cx="1520349" cy="129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842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8CB9B8-8116-844B-9E21-8E04E02A1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D5180-14C0-2F4E-B61D-6FEF9EDF1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1825986"/>
            <a:ext cx="4937057" cy="2000426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Backend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65E8415-20E6-904A-8A48-1B224F8B36AE}"/>
              </a:ext>
            </a:extLst>
          </p:cNvPr>
          <p:cNvSpPr txBox="1">
            <a:spLocks/>
          </p:cNvSpPr>
          <p:nvPr/>
        </p:nvSpPr>
        <p:spPr>
          <a:xfrm>
            <a:off x="6147582" y="1825986"/>
            <a:ext cx="4980666" cy="20004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dirty="0"/>
              <a:t>Frontend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FECDC97-0D45-4143-A21E-DD53BB583897}"/>
              </a:ext>
            </a:extLst>
          </p:cNvPr>
          <p:cNvSpPr txBox="1">
            <a:spLocks/>
          </p:cNvSpPr>
          <p:nvPr/>
        </p:nvSpPr>
        <p:spPr>
          <a:xfrm>
            <a:off x="6191191" y="4018201"/>
            <a:ext cx="4937057" cy="20004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dirty="0" err="1"/>
              <a:t>Deployment</a:t>
            </a:r>
            <a:endParaRPr lang="de-DE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B131FF7-A6FD-C748-B8E1-F01690349ED9}"/>
              </a:ext>
            </a:extLst>
          </p:cNvPr>
          <p:cNvSpPr txBox="1">
            <a:spLocks/>
          </p:cNvSpPr>
          <p:nvPr/>
        </p:nvSpPr>
        <p:spPr>
          <a:xfrm>
            <a:off x="1069846" y="3994637"/>
            <a:ext cx="4937057" cy="20004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de-DE" dirty="0" err="1"/>
              <a:t>Testing</a:t>
            </a:r>
            <a:endParaRPr lang="de-DE" dirty="0"/>
          </a:p>
        </p:txBody>
      </p:sp>
      <p:pic>
        <p:nvPicPr>
          <p:cNvPr id="7" name="Picture 2" descr="Bildergebnis für spring boot vue">
            <a:extLst>
              <a:ext uri="{FF2B5EF4-FFF2-40B4-BE49-F238E27FC236}">
                <a16:creationId xmlns:a16="http://schemas.microsoft.com/office/drawing/2014/main" id="{3E7D70CD-9AAE-C74C-BA8B-39C95D6E8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3"/>
          <a:stretch/>
        </p:blipFill>
        <p:spPr bwMode="auto">
          <a:xfrm>
            <a:off x="5953168" y="1840042"/>
            <a:ext cx="1520349" cy="129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tegrating with testing frameworks - Xray for JIRA Latest ...">
            <a:extLst>
              <a:ext uri="{FF2B5EF4-FFF2-40B4-BE49-F238E27FC236}">
                <a16:creationId xmlns:a16="http://schemas.microsoft.com/office/drawing/2014/main" id="{EC3C53F3-0772-6241-AE26-4DF2F64D1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82" y="4319335"/>
            <a:ext cx="1944816" cy="634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wagger-logo - Sme.UP">
            <a:extLst>
              <a:ext uri="{FF2B5EF4-FFF2-40B4-BE49-F238E27FC236}">
                <a16:creationId xmlns:a16="http://schemas.microsoft.com/office/drawing/2014/main" id="{66860D40-9F28-E043-8AFC-7FCB23B18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9" b="23233"/>
          <a:stretch/>
        </p:blipFill>
        <p:spPr bwMode="auto">
          <a:xfrm>
            <a:off x="2221995" y="3085578"/>
            <a:ext cx="1745332" cy="57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ostgreSQL Logo / Software / Logonoid.com">
            <a:extLst>
              <a:ext uri="{FF2B5EF4-FFF2-40B4-BE49-F238E27FC236}">
                <a16:creationId xmlns:a16="http://schemas.microsoft.com/office/drawing/2014/main" id="{D31BB585-FDFE-6549-8437-6040CA15C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88" y="2113902"/>
            <a:ext cx="938533" cy="10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www.logolynx.com/images/logolynx/b7/b769fa4ba92e48da33e691a69ca62224.png">
            <a:extLst>
              <a:ext uri="{FF2B5EF4-FFF2-40B4-BE49-F238E27FC236}">
                <a16:creationId xmlns:a16="http://schemas.microsoft.com/office/drawing/2014/main" id="{B14182DF-87A1-FC42-868B-6BB5765C4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271" y="4185368"/>
            <a:ext cx="1579859" cy="108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qph.fs.quoracdn.net/main-qimg-48b7a3d8958565e7aa3ad4dbf2312770">
            <a:extLst>
              <a:ext uri="{FF2B5EF4-FFF2-40B4-BE49-F238E27FC236}">
                <a16:creationId xmlns:a16="http://schemas.microsoft.com/office/drawing/2014/main" id="{4D7AECA8-FE8A-244E-BE64-5E70ED5C0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615" y="2686844"/>
            <a:ext cx="941102" cy="94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s://tse3.mm.bing.net/th?id=OIP.KkDgi531Rrndbjubiq09sgHaCO&amp;pid=Api">
            <a:extLst>
              <a:ext uri="{FF2B5EF4-FFF2-40B4-BE49-F238E27FC236}">
                <a16:creationId xmlns:a16="http://schemas.microsoft.com/office/drawing/2014/main" id="{EC2FEB0D-2A36-B04F-94D2-ACC289117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784" y="4927742"/>
            <a:ext cx="2343543" cy="7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ttps://tse1.mm.bing.net/th?id=OIP.1DPl2zEdD-AvUuTbO1zHQwHaED&amp;pid=Api">
            <a:extLst>
              <a:ext uri="{FF2B5EF4-FFF2-40B4-BE49-F238E27FC236}">
                <a16:creationId xmlns:a16="http://schemas.microsoft.com/office/drawing/2014/main" id="{CB64C062-1CC6-5F4F-BF4E-97E736398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303" y="2615276"/>
            <a:ext cx="821442" cy="448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s://tse3.mm.bing.net/th?id=OIP.-dwtOAr_bY_rW4sn__4NFAHaHa&amp;pid=Api">
            <a:extLst>
              <a:ext uri="{FF2B5EF4-FFF2-40B4-BE49-F238E27FC236}">
                <a16:creationId xmlns:a16="http://schemas.microsoft.com/office/drawing/2014/main" id="{F21FDD0D-F4EF-704D-91DE-E071F7225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128" y="2884944"/>
            <a:ext cx="615916" cy="61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qph.fs.quoracdn.net/main-qimg-48b7a3d8958565e7aa3ad4dbf2312770">
            <a:extLst>
              <a:ext uri="{FF2B5EF4-FFF2-40B4-BE49-F238E27FC236}">
                <a16:creationId xmlns:a16="http://schemas.microsoft.com/office/drawing/2014/main" id="{32E057D4-7B1E-1647-B658-9A71FCA3D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370" y="4332087"/>
            <a:ext cx="941102" cy="94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Bildergebnis für spring boot vue">
            <a:extLst>
              <a:ext uri="{FF2B5EF4-FFF2-40B4-BE49-F238E27FC236}">
                <a16:creationId xmlns:a16="http://schemas.microsoft.com/office/drawing/2014/main" id="{00532A55-33D1-464D-84DC-27632E5FB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3" t="-3295" r="1948" b="3295"/>
          <a:stretch/>
        </p:blipFill>
        <p:spPr bwMode="auto">
          <a:xfrm>
            <a:off x="4779226" y="1915159"/>
            <a:ext cx="1016893" cy="87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tse2.mm.bing.net/th?id=OIP.tkFWMZCDQpooIqh0U2gHggHaBs&amp;pid=Api">
            <a:extLst>
              <a:ext uri="{FF2B5EF4-FFF2-40B4-BE49-F238E27FC236}">
                <a16:creationId xmlns:a16="http://schemas.microsoft.com/office/drawing/2014/main" id="{9D2C9851-C280-CF42-999F-B51E85A0B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6" t="-4436" r="24371" b="6847"/>
          <a:stretch/>
        </p:blipFill>
        <p:spPr bwMode="auto">
          <a:xfrm>
            <a:off x="3836086" y="4776878"/>
            <a:ext cx="1181686" cy="50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C540309A-E597-C740-96D2-677FD51CC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972" y="3561222"/>
            <a:ext cx="825676" cy="20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87A6B20D-B9D2-444D-837B-03637D6B8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211" y="3561223"/>
            <a:ext cx="879769" cy="2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7AB8D88C-52B7-8449-A1FC-D44FFB141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879" y="5741140"/>
            <a:ext cx="879769" cy="2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FF2FAD39-89C3-A04A-A5DA-54ABBF851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210" y="5774193"/>
            <a:ext cx="879769" cy="2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upload.wikimedia.org/wikipedia/commons/thumb/9/99/Unofficial_JavaScript_logo_2.svg/245px-Unofficial_JavaScript_logo_2.svg.png">
            <a:extLst>
              <a:ext uri="{FF2B5EF4-FFF2-40B4-BE49-F238E27FC236}">
                <a16:creationId xmlns:a16="http://schemas.microsoft.com/office/drawing/2014/main" id="{91B89121-ED3F-8841-84C9-5591B5BD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936" y="2028920"/>
            <a:ext cx="620849" cy="62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tse3.mm.bing.net/th?id=OIP.Qzqc7oxwG-JEUmxie8S4kAAAAA&amp;pid=Api">
            <a:extLst>
              <a:ext uri="{FF2B5EF4-FFF2-40B4-BE49-F238E27FC236}">
                <a16:creationId xmlns:a16="http://schemas.microsoft.com/office/drawing/2014/main" id="{C7F764FD-0FC8-E540-824A-B19EC9D1C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536" y="2893063"/>
            <a:ext cx="1240648" cy="48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s://tse2.mm.bing.net/th?id=OIP.FulerPSf6CnOQcQ_Vo4KcQHaG2&amp;pid=Api">
            <a:extLst>
              <a:ext uri="{FF2B5EF4-FFF2-40B4-BE49-F238E27FC236}">
                <a16:creationId xmlns:a16="http://schemas.microsoft.com/office/drawing/2014/main" id="{26412293-5D92-0E47-8CAC-455E63A7E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571" y="4180124"/>
            <a:ext cx="907191" cy="83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s://tse1.mm.bing.net/th?id=OIP.BeV_a2TnrqpvamOMsPL22gAAAA&amp;pid=Api">
            <a:extLst>
              <a:ext uri="{FF2B5EF4-FFF2-40B4-BE49-F238E27FC236}">
                <a16:creationId xmlns:a16="http://schemas.microsoft.com/office/drawing/2014/main" id="{BE1BB580-30DB-F243-B109-3F148E119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9" t="27481" r="17072" b="25777"/>
          <a:stretch/>
        </p:blipFill>
        <p:spPr bwMode="auto">
          <a:xfrm>
            <a:off x="6560841" y="5440356"/>
            <a:ext cx="1685433" cy="4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tse4.mm.bing.net/th?id=OIP.1wHaexuW0KW_Qt5XWnEkVwAAAA&amp;pid=Api">
            <a:extLst>
              <a:ext uri="{FF2B5EF4-FFF2-40B4-BE49-F238E27FC236}">
                <a16:creationId xmlns:a16="http://schemas.microsoft.com/office/drawing/2014/main" id="{2EC1EBA3-3D79-1D4E-911D-1E7A2A2D2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746" y="4994850"/>
            <a:ext cx="914258" cy="91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upload.wikimedia.org/wikipedia/commons/thumb/1/10/CSS3_and_HTML5_logos_and_wordmarks.svg/1280px-CSS3_and_HTML5_logos_and_wordmarks.svg.png">
            <a:extLst>
              <a:ext uri="{FF2B5EF4-FFF2-40B4-BE49-F238E27FC236}">
                <a16:creationId xmlns:a16="http://schemas.microsoft.com/office/drawing/2014/main" id="{567255ED-E898-3A41-AF90-5DEA73E19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194" y="2839700"/>
            <a:ext cx="1336278" cy="86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cdn-images-1.medium.com/max/1600/1*fK7U56Q-MRzEkuWHmMRn1Q.png">
            <a:extLst>
              <a:ext uri="{FF2B5EF4-FFF2-40B4-BE49-F238E27FC236}">
                <a16:creationId xmlns:a16="http://schemas.microsoft.com/office/drawing/2014/main" id="{60E0EA86-6F03-CD4A-8378-2D1D09803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82" y="2049429"/>
            <a:ext cx="1799237" cy="51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459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Database scheme </a:t>
            </a:r>
            <a:r>
              <a:rPr lang="x-none" sz="4000" dirty="0"/>
              <a:t>–</a:t>
            </a:r>
            <a:r>
              <a:rPr lang="en-US" sz="4000" dirty="0"/>
              <a:t> Data View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664AF59-CDBA-EB47-A9A5-B06DA0E91F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9848" y="1983545"/>
            <a:ext cx="10036283" cy="4335674"/>
          </a:xfrm>
        </p:spPr>
      </p:pic>
    </p:spTree>
    <p:extLst>
      <p:ext uri="{BB962C8B-B14F-4D97-AF65-F5344CB8AC3E}">
        <p14:creationId xmlns:p14="http://schemas.microsoft.com/office/powerpoint/2010/main" val="2689352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 - Controller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A45535-6759-E34F-908D-5EB68D14A7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103"/>
          <a:stretch/>
        </p:blipFill>
        <p:spPr>
          <a:xfrm>
            <a:off x="1069848" y="1800665"/>
            <a:ext cx="9931185" cy="465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41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08069" y="423747"/>
            <a:ext cx="2246930" cy="6597812"/>
          </a:xfrm>
        </p:spPr>
        <p:txBody>
          <a:bodyPr vert="wordArtVer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800" spc="-300" dirty="0"/>
              <a:t>Class Diagram Model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42B67D3-90BF-DD47-860A-7D904BA73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84" t="37853" r="25412" b="30795"/>
          <a:stretch/>
        </p:blipFill>
        <p:spPr>
          <a:xfrm>
            <a:off x="2917128" y="423747"/>
            <a:ext cx="5813295" cy="507672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FFFC5A3-A122-424E-B3C1-1F2CA409DA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17" t="13010" r="72269" b="8051"/>
          <a:stretch/>
        </p:blipFill>
        <p:spPr>
          <a:xfrm>
            <a:off x="9381156" y="3045"/>
            <a:ext cx="1083213" cy="685495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64E62A1-070B-2847-8859-B8EE84FAC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1" t="93397" r="83536" b="263"/>
          <a:stretch/>
        </p:blipFill>
        <p:spPr>
          <a:xfrm>
            <a:off x="3947339" y="5500468"/>
            <a:ext cx="1876437" cy="135753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5369139-558E-A049-A204-384C9E8849ED}"/>
              </a:ext>
            </a:extLst>
          </p:cNvPr>
          <p:cNvSpPr txBox="1"/>
          <p:nvPr/>
        </p:nvSpPr>
        <p:spPr>
          <a:xfrm>
            <a:off x="801858" y="6091311"/>
            <a:ext cx="166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►</a:t>
            </a:r>
            <a:r>
              <a:rPr lang="de-DE" dirty="0">
                <a:hlinkClick r:id="rId3"/>
              </a:rPr>
              <a:t>Whole view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9786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F5BE38-ED3D-E449-A675-E29A0581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Patterns: Null </a:t>
            </a:r>
            <a:r>
              <a:rPr lang="de-DE" dirty="0" err="1"/>
              <a:t>Object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B0905A-BF20-5149-92F1-4BF2C60AD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391"/>
          <a:stretch/>
        </p:blipFill>
        <p:spPr>
          <a:xfrm>
            <a:off x="943943" y="1814733"/>
            <a:ext cx="7444675" cy="31792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EB3D137-2276-F34D-8C7D-52E2BFC3DD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3" b="47380"/>
          <a:stretch/>
        </p:blipFill>
        <p:spPr>
          <a:xfrm>
            <a:off x="6303992" y="4039538"/>
            <a:ext cx="4824256" cy="23542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6CF4108-B90A-3047-9CE5-83D4F77A7359}"/>
              </a:ext>
            </a:extLst>
          </p:cNvPr>
          <p:cNvSpPr txBox="1"/>
          <p:nvPr/>
        </p:nvSpPr>
        <p:spPr>
          <a:xfrm>
            <a:off x="8388618" y="1814733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◀︎ </a:t>
            </a:r>
            <a:r>
              <a:rPr lang="de-DE" dirty="0" err="1"/>
              <a:t>before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9EFE344-FC32-B54A-983F-C71EF5863320}"/>
              </a:ext>
            </a:extLst>
          </p:cNvPr>
          <p:cNvSpPr txBox="1"/>
          <p:nvPr/>
        </p:nvSpPr>
        <p:spPr>
          <a:xfrm>
            <a:off x="5427069" y="602443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 ▶︎</a:t>
            </a:r>
          </a:p>
        </p:txBody>
      </p:sp>
    </p:spTree>
    <p:extLst>
      <p:ext uri="{BB962C8B-B14F-4D97-AF65-F5344CB8AC3E}">
        <p14:creationId xmlns:p14="http://schemas.microsoft.com/office/powerpoint/2010/main" val="3191321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</a:t>
            </a:r>
            <a:r>
              <a:rPr lang="x-none" dirty="0"/>
              <a:t>–</a:t>
            </a:r>
            <a:r>
              <a:rPr lang="en-US" dirty="0"/>
              <a:t> Deployment View</a:t>
            </a:r>
          </a:p>
        </p:txBody>
      </p:sp>
      <p:pic>
        <p:nvPicPr>
          <p:cNvPr id="8194" name="Picture 2" descr="DeploymentVie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30" y="2482000"/>
            <a:ext cx="9887836" cy="303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840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Continous</a:t>
            </a:r>
            <a:r>
              <a:rPr lang="en-US" sz="4000" dirty="0"/>
              <a:t> Integration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069848" y="1786597"/>
            <a:ext cx="10058400" cy="4385603"/>
          </a:xfrm>
        </p:spPr>
        <p:txBody>
          <a:bodyPr/>
          <a:lstStyle/>
          <a:p>
            <a:r>
              <a:rPr lang="de-DE" sz="2400" dirty="0"/>
              <a:t>Pipelines </a:t>
            </a:r>
            <a:br>
              <a:rPr lang="de-DE" sz="2400" dirty="0"/>
            </a:br>
            <a:r>
              <a:rPr lang="de-DE" sz="2400" b="1" dirty="0"/>
              <a:t>Test</a:t>
            </a:r>
            <a:r>
              <a:rPr lang="de-DE" sz="2400" dirty="0"/>
              <a:t> ► </a:t>
            </a:r>
            <a:r>
              <a:rPr lang="de-DE" sz="2400" b="1" dirty="0" err="1"/>
              <a:t>Build</a:t>
            </a:r>
            <a:r>
              <a:rPr lang="de-DE" sz="2400" dirty="0"/>
              <a:t> ► </a:t>
            </a:r>
            <a:r>
              <a:rPr lang="de-DE" sz="2400" b="1" dirty="0" err="1"/>
              <a:t>Metrics</a:t>
            </a:r>
            <a:r>
              <a:rPr lang="de-DE" sz="2400" dirty="0"/>
              <a:t> ► </a:t>
            </a:r>
            <a:r>
              <a:rPr lang="de-DE" sz="2400" b="1" dirty="0" err="1"/>
              <a:t>Deploy</a:t>
            </a:r>
            <a:r>
              <a:rPr lang="de-DE" sz="2400" dirty="0"/>
              <a:t> </a:t>
            </a:r>
            <a:r>
              <a:rPr lang="de-DE" sz="1800" dirty="0"/>
              <a:t>(</a:t>
            </a:r>
            <a:r>
              <a:rPr lang="de-DE" sz="1800" dirty="0" err="1"/>
              <a:t>automatic</a:t>
            </a:r>
            <a:r>
              <a:rPr lang="de-DE" sz="1800" dirty="0"/>
              <a:t> </a:t>
            </a:r>
            <a:r>
              <a:rPr lang="de-DE" sz="1800" dirty="0" err="1"/>
              <a:t>or</a:t>
            </a:r>
            <a:r>
              <a:rPr lang="de-DE" sz="1800" dirty="0"/>
              <a:t> </a:t>
            </a:r>
            <a:r>
              <a:rPr lang="de-DE" sz="1800" dirty="0" err="1"/>
              <a:t>manual</a:t>
            </a:r>
            <a:r>
              <a:rPr lang="de-DE" sz="1800" dirty="0"/>
              <a:t>)</a:t>
            </a:r>
            <a:endParaRPr lang="de-DE" sz="2400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58DB265-2944-364B-84B9-4EF0232C3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48"/>
          <a:stretch/>
        </p:blipFill>
        <p:spPr>
          <a:xfrm>
            <a:off x="853323" y="2514959"/>
            <a:ext cx="10491450" cy="2897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53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F37B4-8483-FF44-A487-264E1E06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-Cases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85C62B-8175-7B44-97DD-67603661C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158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Continous</a:t>
            </a:r>
            <a:r>
              <a:rPr lang="en-US" sz="4000" dirty="0"/>
              <a:t> Integration</a:t>
            </a:r>
          </a:p>
        </p:txBody>
      </p:sp>
      <p:graphicFrame>
        <p:nvGraphicFramePr>
          <p:cNvPr id="3" name="Inhaltsplatzhalter 2">
            <a:extLst>
              <a:ext uri="{FF2B5EF4-FFF2-40B4-BE49-F238E27FC236}">
                <a16:creationId xmlns:a16="http://schemas.microsoft.com/office/drawing/2014/main" id="{89799388-FFFC-5947-A951-8EDB37F9FE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415757"/>
              </p:ext>
            </p:extLst>
          </p:nvPr>
        </p:nvGraphicFramePr>
        <p:xfrm>
          <a:off x="1069849" y="1926614"/>
          <a:ext cx="10634470" cy="42933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519210">
                  <a:extLst>
                    <a:ext uri="{9D8B030D-6E8A-4147-A177-3AD203B41FA5}">
                      <a16:colId xmlns:a16="http://schemas.microsoft.com/office/drawing/2014/main" val="3317057610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1210708275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2851182779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2787707724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2218584559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50267087"/>
                    </a:ext>
                  </a:extLst>
                </a:gridCol>
                <a:gridCol w="1519210">
                  <a:extLst>
                    <a:ext uri="{9D8B030D-6E8A-4147-A177-3AD203B41FA5}">
                      <a16:colId xmlns:a16="http://schemas.microsoft.com/office/drawing/2014/main" val="1569474682"/>
                    </a:ext>
                  </a:extLst>
                </a:gridCol>
              </a:tblGrid>
              <a:tr h="1171300">
                <a:tc>
                  <a:txBody>
                    <a:bodyPr/>
                    <a:lstStyle/>
                    <a:p>
                      <a:r>
                        <a:rPr lang="de-DE" dirty="0" err="1"/>
                        <a:t>What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Push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GitLab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Test </a:t>
                      </a:r>
                      <a:r>
                        <a:rPr lang="de-DE" dirty="0" err="1"/>
                        <a:t>Application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Metrics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Build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Application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Deploy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to</a:t>
                      </a:r>
                      <a:r>
                        <a:rPr lang="de-DE" dirty="0"/>
                        <a:t> 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749342"/>
                  </a:ext>
                </a:extLst>
              </a:tr>
              <a:tr h="1171300">
                <a:tc>
                  <a:txBody>
                    <a:bodyPr/>
                    <a:lstStyle/>
                    <a:p>
                      <a:r>
                        <a:rPr lang="de-DE" dirty="0" err="1"/>
                        <a:t>When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continously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Code </a:t>
                      </a:r>
                      <a:r>
                        <a:rPr lang="de-DE" dirty="0" err="1"/>
                        <a:t>is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ready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sz="1600" dirty="0"/>
                        <a:t>+ </a:t>
                      </a:r>
                      <a:r>
                        <a:rPr lang="de-DE" sz="1600" dirty="0" err="1"/>
                        <a:t>we</a:t>
                      </a:r>
                      <a:r>
                        <a:rPr lang="de-DE" sz="1600" dirty="0"/>
                        <a:t> </a:t>
                      </a:r>
                      <a:r>
                        <a:rPr lang="de-DE" sz="1600" dirty="0" err="1"/>
                        <a:t>decide</a:t>
                      </a:r>
                      <a:endParaRPr lang="de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220006"/>
                  </a:ext>
                </a:extLst>
              </a:tr>
              <a:tr h="1171300">
                <a:tc>
                  <a:txBody>
                    <a:bodyPr/>
                    <a:lstStyle/>
                    <a:p>
                      <a:r>
                        <a:rPr lang="de-DE" dirty="0" err="1"/>
                        <a:t>Where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         ▼</a:t>
                      </a:r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         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br>
                        <a:rPr lang="de-DE" dirty="0"/>
                      </a:br>
                      <a:br>
                        <a:rPr lang="de-DE" dirty="0"/>
                      </a:br>
                      <a:r>
                        <a:rPr lang="de-DE" dirty="0"/>
                        <a:t>         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dirty="0"/>
                        <a:t>          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dirty="0" err="1"/>
                        <a:t>dev</a:t>
                      </a:r>
                      <a:r>
                        <a:rPr lang="de-DE" sz="1600" dirty="0"/>
                        <a:t>-system</a:t>
                      </a:r>
                    </a:p>
                    <a:p>
                      <a:pPr algn="ctr"/>
                      <a:r>
                        <a:rPr lang="de-DE" dirty="0" err="1"/>
                        <a:t>or</a:t>
                      </a:r>
                      <a:endParaRPr lang="de-DE" dirty="0"/>
                    </a:p>
                    <a:p>
                      <a:pPr algn="ctr"/>
                      <a:r>
                        <a:rPr lang="de-DE" sz="1600" dirty="0" err="1"/>
                        <a:t>stage</a:t>
                      </a:r>
                      <a:r>
                        <a:rPr lang="de-DE" sz="1600" dirty="0"/>
                        <a:t>-system</a:t>
                      </a:r>
                    </a:p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186779"/>
                  </a:ext>
                </a:extLst>
              </a:tr>
            </a:tbl>
          </a:graphicData>
        </a:graphic>
      </p:graphicFrame>
      <p:pic>
        <p:nvPicPr>
          <p:cNvPr id="6146" name="Picture 2" descr="https://tse1.mm.bing.net/th?id=OIP.LD1vpnZ5ZKOb_9UlowuIhAHaHa&amp;pid=Api">
            <a:extLst>
              <a:ext uri="{FF2B5EF4-FFF2-40B4-BE49-F238E27FC236}">
                <a16:creationId xmlns:a16="http://schemas.microsoft.com/office/drawing/2014/main" id="{2D0D4292-0536-4D47-B83A-B672A99AF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096" y="4957183"/>
            <a:ext cx="689318" cy="68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pload.wikimedia.org/wikipedia/commons/thumb/1/18/GitLab_Logo.svg/1108px-GitLab_Logo.svg.png">
            <a:extLst>
              <a:ext uri="{FF2B5EF4-FFF2-40B4-BE49-F238E27FC236}">
                <a16:creationId xmlns:a16="http://schemas.microsoft.com/office/drawing/2014/main" id="{16CAA8CD-A5F1-114C-8950-1B7A75BFD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195" y="4973322"/>
            <a:ext cx="727563" cy="67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tedvinke.files.wordpress.com/2016/02/sonarqube-logo.png?w=1100">
            <a:extLst>
              <a:ext uri="{FF2B5EF4-FFF2-40B4-BE49-F238E27FC236}">
                <a16:creationId xmlns:a16="http://schemas.microsoft.com/office/drawing/2014/main" id="{0077800A-EE24-324F-A864-534928BFD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340" y="5240033"/>
            <a:ext cx="1094146" cy="262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upload.wikimedia.org/wikipedia/commons/thumb/1/18/GitLab_Logo.svg/1108px-GitLab_Logo.svg.png">
            <a:extLst>
              <a:ext uri="{FF2B5EF4-FFF2-40B4-BE49-F238E27FC236}">
                <a16:creationId xmlns:a16="http://schemas.microsoft.com/office/drawing/2014/main" id="{6AED84EE-22A6-0E48-95B2-1AD18B463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054" y="4376599"/>
            <a:ext cx="376002" cy="34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upload.wikimedia.org/wikipedia/commons/thumb/1/18/GitLab_Logo.svg/1108px-GitLab_Logo.svg.png">
            <a:extLst>
              <a:ext uri="{FF2B5EF4-FFF2-40B4-BE49-F238E27FC236}">
                <a16:creationId xmlns:a16="http://schemas.microsoft.com/office/drawing/2014/main" id="{C6A0DDC8-9072-B540-8F83-D72193F8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646" y="5728294"/>
            <a:ext cx="423413" cy="39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ntegrating with testing frameworks - Xray for JIRA Latest ...">
            <a:extLst>
              <a:ext uri="{FF2B5EF4-FFF2-40B4-BE49-F238E27FC236}">
                <a16:creationId xmlns:a16="http://schemas.microsoft.com/office/drawing/2014/main" id="{51BFC11D-C382-8747-8C09-D55C24389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723" y="4564779"/>
            <a:ext cx="978719" cy="31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tse3.mm.bing.net/th?id=OIP.KkDgi531Rrndbjubiq09sgHaCO&amp;pid=Api">
            <a:extLst>
              <a:ext uri="{FF2B5EF4-FFF2-40B4-BE49-F238E27FC236}">
                <a16:creationId xmlns:a16="http://schemas.microsoft.com/office/drawing/2014/main" id="{42D72BD8-35FB-AF45-AABC-9C15C91B7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259" y="4312571"/>
            <a:ext cx="754789" cy="226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tse2.mm.bing.net/th?id=OIP.tkFWMZCDQpooIqh0U2gHggHaBs&amp;pid=Api">
            <a:extLst>
              <a:ext uri="{FF2B5EF4-FFF2-40B4-BE49-F238E27FC236}">
                <a16:creationId xmlns:a16="http://schemas.microsoft.com/office/drawing/2014/main" id="{A0732F46-B79A-2E44-B027-87E19D3EC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6" t="-4436" r="24371" b="6847"/>
          <a:stretch/>
        </p:blipFill>
        <p:spPr bwMode="auto">
          <a:xfrm>
            <a:off x="5759242" y="4346881"/>
            <a:ext cx="450569" cy="19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E5F0D9D5-DF41-F54F-B6F6-A2DBAD629F18}"/>
              </a:ext>
            </a:extLst>
          </p:cNvPr>
          <p:cNvSpPr/>
          <p:nvPr/>
        </p:nvSpPr>
        <p:spPr>
          <a:xfrm rot="7774270">
            <a:off x="5309874" y="2564375"/>
            <a:ext cx="430579" cy="1301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Pfeil nach unten 14">
            <a:extLst>
              <a:ext uri="{FF2B5EF4-FFF2-40B4-BE49-F238E27FC236}">
                <a16:creationId xmlns:a16="http://schemas.microsoft.com/office/drawing/2014/main" id="{C1A19956-9F54-5340-ACBB-D8A92816A7EC}"/>
              </a:ext>
            </a:extLst>
          </p:cNvPr>
          <p:cNvSpPr/>
          <p:nvPr/>
        </p:nvSpPr>
        <p:spPr>
          <a:xfrm rot="7774270">
            <a:off x="6715503" y="2511938"/>
            <a:ext cx="430579" cy="1301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unten 15">
            <a:extLst>
              <a:ext uri="{FF2B5EF4-FFF2-40B4-BE49-F238E27FC236}">
                <a16:creationId xmlns:a16="http://schemas.microsoft.com/office/drawing/2014/main" id="{C81C5BD5-A0A6-DF4A-B7C7-F3B8BF0332B6}"/>
              </a:ext>
            </a:extLst>
          </p:cNvPr>
          <p:cNvSpPr/>
          <p:nvPr/>
        </p:nvSpPr>
        <p:spPr>
          <a:xfrm rot="7774270">
            <a:off x="8088416" y="2511937"/>
            <a:ext cx="430579" cy="1301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unten 16">
            <a:extLst>
              <a:ext uri="{FF2B5EF4-FFF2-40B4-BE49-F238E27FC236}">
                <a16:creationId xmlns:a16="http://schemas.microsoft.com/office/drawing/2014/main" id="{743DAAB4-DDCB-8A43-B146-EC227E6DADD1}"/>
              </a:ext>
            </a:extLst>
          </p:cNvPr>
          <p:cNvSpPr/>
          <p:nvPr/>
        </p:nvSpPr>
        <p:spPr>
          <a:xfrm rot="7774270">
            <a:off x="9461330" y="2511937"/>
            <a:ext cx="430579" cy="13011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Picture 2" descr="https://www.logolynx.com/images/logolynx/b7/b769fa4ba92e48da33e691a69ca62224.png">
            <a:extLst>
              <a:ext uri="{FF2B5EF4-FFF2-40B4-BE49-F238E27FC236}">
                <a16:creationId xmlns:a16="http://schemas.microsoft.com/office/drawing/2014/main" id="{332A4DAC-F9CA-3949-9447-D4620011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797" y="4166509"/>
            <a:ext cx="1253412" cy="86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s://qph.fs.quoracdn.net/main-qimg-48b7a3d8958565e7aa3ad4dbf2312770">
            <a:extLst>
              <a:ext uri="{FF2B5EF4-FFF2-40B4-BE49-F238E27FC236}">
                <a16:creationId xmlns:a16="http://schemas.microsoft.com/office/drawing/2014/main" id="{1F76BE86-26A3-564A-91F6-13F61F8DE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603" y="4312531"/>
            <a:ext cx="490880" cy="490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s://upload.wikimedia.org/wikipedia/commons/thumb/1/18/GitLab_Logo.svg/1108px-GitLab_Logo.svg.png">
            <a:extLst>
              <a:ext uri="{FF2B5EF4-FFF2-40B4-BE49-F238E27FC236}">
                <a16:creationId xmlns:a16="http://schemas.microsoft.com/office/drawing/2014/main" id="{8EBA84C8-27FD-E044-89ED-F7DF077ED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481" y="5214165"/>
            <a:ext cx="464531" cy="42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https://tse4.mm.bing.net/th?id=OIP.1wHaexuW0KW_Qt5XWnEkVwAAAA&amp;pid=Api">
            <a:extLst>
              <a:ext uri="{FF2B5EF4-FFF2-40B4-BE49-F238E27FC236}">
                <a16:creationId xmlns:a16="http://schemas.microsoft.com/office/drawing/2014/main" id="{7DC4B262-D613-7140-87F3-131610C3D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702" y="5448967"/>
            <a:ext cx="671091" cy="67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tse4.mm.bing.net/th?id=OIP.PVaQ3v1NR6EhFiRgeuWrpQHaB3&amp;pid=Api">
            <a:extLst>
              <a:ext uri="{FF2B5EF4-FFF2-40B4-BE49-F238E27FC236}">
                <a16:creationId xmlns:a16="http://schemas.microsoft.com/office/drawing/2014/main" id="{3E1CF547-6A8B-CB4A-BAED-AEBF1DE50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199" y="5170836"/>
            <a:ext cx="879769" cy="220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74B718D-9EF9-F34F-81F6-F183EF958066}"/>
              </a:ext>
            </a:extLst>
          </p:cNvPr>
          <p:cNvSpPr txBox="1"/>
          <p:nvPr/>
        </p:nvSpPr>
        <p:spPr>
          <a:xfrm rot="2452753">
            <a:off x="5226508" y="303030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15E171D-C6CA-3C4A-A4CF-75E3AE2672CA}"/>
              </a:ext>
            </a:extLst>
          </p:cNvPr>
          <p:cNvSpPr txBox="1"/>
          <p:nvPr/>
        </p:nvSpPr>
        <p:spPr>
          <a:xfrm rot="2452753">
            <a:off x="6614966" y="297786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512B605-8A07-F24F-BCA3-3B230ED25C6B}"/>
              </a:ext>
            </a:extLst>
          </p:cNvPr>
          <p:cNvSpPr txBox="1"/>
          <p:nvPr/>
        </p:nvSpPr>
        <p:spPr>
          <a:xfrm rot="2452753">
            <a:off x="8044177" y="300503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5286F22-1AFC-A442-A81F-57A521D4E778}"/>
              </a:ext>
            </a:extLst>
          </p:cNvPr>
          <p:cNvSpPr txBox="1"/>
          <p:nvPr/>
        </p:nvSpPr>
        <p:spPr>
          <a:xfrm rot="2452753">
            <a:off x="9393654" y="298946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727537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8A528-E001-3445-9BE4-466FB8090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QUality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D19658-7965-314F-BEAA-8B1A9276F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4625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50976"/>
          </a:xfrm>
        </p:spPr>
        <p:txBody>
          <a:bodyPr>
            <a:normAutofit/>
          </a:bodyPr>
          <a:lstStyle/>
          <a:p>
            <a:r>
              <a:rPr lang="en-US" sz="4000" dirty="0"/>
              <a:t>Testing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1143000" y="1435608"/>
            <a:ext cx="10058400" cy="4050792"/>
          </a:xfrm>
        </p:spPr>
        <p:txBody>
          <a:bodyPr>
            <a:normAutofit lnSpcReduction="10000"/>
          </a:bodyPr>
          <a:lstStyle/>
          <a:p>
            <a:r>
              <a:rPr lang="de-DE" sz="2400" dirty="0" err="1"/>
              <a:t>Automatic</a:t>
            </a:r>
            <a:r>
              <a:rPr lang="de-DE" sz="2400" dirty="0"/>
              <a:t> </a:t>
            </a:r>
            <a:r>
              <a:rPr lang="de-DE" sz="2400" dirty="0" err="1"/>
              <a:t>testing</a:t>
            </a:r>
            <a:endParaRPr lang="de-DE" sz="2400" dirty="0"/>
          </a:p>
          <a:p>
            <a:r>
              <a:rPr lang="de-DE" sz="2400" dirty="0"/>
              <a:t>Test </a:t>
            </a: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visible</a:t>
            </a:r>
            <a:r>
              <a:rPr lang="de-DE" sz="2400" dirty="0"/>
              <a:t> on </a:t>
            </a:r>
            <a:r>
              <a:rPr lang="de-DE" sz="2400" dirty="0" err="1"/>
              <a:t>GitLab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/>
              <a:t>per </a:t>
            </a:r>
            <a:r>
              <a:rPr lang="de-DE" sz="2400" dirty="0" err="1"/>
              <a:t>commit</a:t>
            </a:r>
            <a:endParaRPr lang="de-DE" sz="2400" dirty="0"/>
          </a:p>
          <a:p>
            <a:r>
              <a:rPr lang="de-DE" sz="2400" dirty="0"/>
              <a:t>BDD </a:t>
            </a:r>
            <a:r>
              <a:rPr lang="de-DE" sz="2400" dirty="0" err="1"/>
              <a:t>tests</a:t>
            </a:r>
            <a:r>
              <a:rPr lang="de-DE" sz="2400" dirty="0"/>
              <a:t>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cucumber</a:t>
            </a:r>
            <a:endParaRPr lang="de-DE" sz="2400" dirty="0"/>
          </a:p>
          <a:p>
            <a:r>
              <a:rPr lang="de-DE" sz="2400" dirty="0" err="1"/>
              <a:t>JUnit</a:t>
            </a:r>
            <a:r>
              <a:rPr lang="de-DE" sz="2400" dirty="0"/>
              <a:t> </a:t>
            </a:r>
            <a:r>
              <a:rPr lang="de-DE" sz="2400" dirty="0" err="1"/>
              <a:t>tests</a:t>
            </a:r>
            <a:endParaRPr lang="de-DE" sz="2400" dirty="0"/>
          </a:p>
          <a:p>
            <a:r>
              <a:rPr lang="de-DE" sz="2400" dirty="0"/>
              <a:t>Database </a:t>
            </a:r>
            <a:r>
              <a:rPr lang="de-DE" sz="2400" dirty="0" err="1"/>
              <a:t>tests</a:t>
            </a:r>
            <a:endParaRPr lang="de-DE" sz="2400" dirty="0"/>
          </a:p>
          <a:p>
            <a:r>
              <a:rPr lang="de-DE" sz="2400" dirty="0"/>
              <a:t>Field Test</a:t>
            </a:r>
          </a:p>
          <a:p>
            <a:endParaRPr lang="de-DE" sz="2400" dirty="0"/>
          </a:p>
          <a:p>
            <a:r>
              <a:rPr lang="de-DE" sz="2400" b="1" dirty="0"/>
              <a:t>Test </a:t>
            </a:r>
            <a:r>
              <a:rPr lang="de-DE" sz="2400" b="1" dirty="0" err="1"/>
              <a:t>Coverage</a:t>
            </a:r>
            <a:endParaRPr lang="de-DE" sz="2400" b="1" dirty="0"/>
          </a:p>
          <a:p>
            <a:endParaRPr lang="de-DE" sz="2400" dirty="0"/>
          </a:p>
          <a:p>
            <a:endParaRPr lang="de-DE" sz="2400" dirty="0"/>
          </a:p>
          <a:p>
            <a:endParaRPr lang="de-DE" sz="2400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920" y="399604"/>
            <a:ext cx="4761687" cy="629455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6305ECB-80CA-2943-9ADB-C724BE03B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040" y="5358844"/>
            <a:ext cx="3179239" cy="64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5C941-30C7-A244-9BED-2C01B6A1A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7ABE441-0C33-6349-8C71-FEF34A596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8700" y="1922860"/>
            <a:ext cx="7206715" cy="4288341"/>
          </a:xfr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58F4755-7180-2D4B-A513-06E88350A433}"/>
              </a:ext>
            </a:extLst>
          </p:cNvPr>
          <p:cNvSpPr txBox="1"/>
          <p:nvPr/>
        </p:nvSpPr>
        <p:spPr>
          <a:xfrm>
            <a:off x="7724648" y="1104638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▶︎</a:t>
            </a:r>
            <a:r>
              <a:rPr lang="de-DE" dirty="0">
                <a:hlinkClick r:id="rId3"/>
              </a:rPr>
              <a:t>Sonarqube</a:t>
            </a:r>
            <a:endParaRPr lang="de-DE" dirty="0"/>
          </a:p>
        </p:txBody>
      </p:sp>
      <p:pic>
        <p:nvPicPr>
          <p:cNvPr id="7" name="Picture 6" descr="https://tedvinke.files.wordpress.com/2016/02/sonarqube-logo.png?w=1100">
            <a:extLst>
              <a:ext uri="{FF2B5EF4-FFF2-40B4-BE49-F238E27FC236}">
                <a16:creationId xmlns:a16="http://schemas.microsoft.com/office/drawing/2014/main" id="{64170D31-9013-6540-B789-B7B722192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377" y="841665"/>
            <a:ext cx="3017342" cy="72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129D16B-D0B7-7E4D-8EB9-37EF8347B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318" y="1856935"/>
            <a:ext cx="1955922" cy="4580236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7414A78-D4C5-6945-B7F7-2168F734276C}"/>
              </a:ext>
            </a:extLst>
          </p:cNvPr>
          <p:cNvSpPr/>
          <p:nvPr/>
        </p:nvSpPr>
        <p:spPr>
          <a:xfrm>
            <a:off x="1371600" y="5818908"/>
            <a:ext cx="1717964" cy="180110"/>
          </a:xfrm>
          <a:prstGeom prst="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69FC3A0-39BE-794A-A623-E014C9E08992}"/>
              </a:ext>
            </a:extLst>
          </p:cNvPr>
          <p:cNvSpPr/>
          <p:nvPr/>
        </p:nvSpPr>
        <p:spPr>
          <a:xfrm>
            <a:off x="1371600" y="4779465"/>
            <a:ext cx="1717964" cy="180110"/>
          </a:xfrm>
          <a:prstGeom prst="rect">
            <a:avLst/>
          </a:prstGeom>
          <a:solidFill>
            <a:srgbClr val="FFC000">
              <a:alpha val="2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799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BOOKLY - </a:t>
            </a:r>
            <a:r>
              <a:rPr lang="en-US" dirty="0"/>
              <a:t>friendship book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678" y="1225296"/>
            <a:ext cx="5144656" cy="341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34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625C5E-C30F-3542-874F-C31422ED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Bookly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076994-232A-FB45-843A-691E95BFA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TODO: Links</a:t>
            </a:r>
          </a:p>
          <a:p>
            <a:r>
              <a:rPr lang="de-DE" dirty="0"/>
              <a:t>TODO: Gantt Chart (Ausschnitt und dann ein Link)</a:t>
            </a:r>
          </a:p>
        </p:txBody>
      </p:sp>
    </p:spTree>
    <p:extLst>
      <p:ext uri="{BB962C8B-B14F-4D97-AF65-F5344CB8AC3E}">
        <p14:creationId xmlns:p14="http://schemas.microsoft.com/office/powerpoint/2010/main" val="3686902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Extend of functionality</a:t>
            </a:r>
          </a:p>
        </p:txBody>
      </p:sp>
      <p:pic>
        <p:nvPicPr>
          <p:cNvPr id="1030" name="Picture 6" descr="https://gitlab.com/project_bookly/bookly/-/raw/master/design/usecase.png">
            <a:extLst>
              <a:ext uri="{FF2B5EF4-FFF2-40B4-BE49-F238E27FC236}">
                <a16:creationId xmlns:a16="http://schemas.microsoft.com/office/drawing/2014/main" id="{A6FEF7F1-8954-1141-8ADB-E0FE42C3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260" y="304799"/>
            <a:ext cx="5089143" cy="645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gitlab.com/project_bookly/bookly/-/raw/master/design/usecase.png">
            <a:extLst>
              <a:ext uri="{FF2B5EF4-FFF2-40B4-BE49-F238E27FC236}">
                <a16:creationId xmlns:a16="http://schemas.microsoft.com/office/drawing/2014/main" id="{2E5E1DDC-64A1-C748-B245-D4580B2DC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5" r="15379" b="80383"/>
          <a:stretch/>
        </p:blipFill>
        <p:spPr bwMode="auto">
          <a:xfrm>
            <a:off x="672662" y="1891861"/>
            <a:ext cx="5678542" cy="237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gitlab.com/project_bookly/bookly/-/raw/master/design/usecase.png">
            <a:extLst>
              <a:ext uri="{FF2B5EF4-FFF2-40B4-BE49-F238E27FC236}">
                <a16:creationId xmlns:a16="http://schemas.microsoft.com/office/drawing/2014/main" id="{712AB1D0-E0FE-B743-A4D4-1977C0C17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5" t="80153" r="16158" b="1379"/>
          <a:stretch/>
        </p:blipFill>
        <p:spPr bwMode="auto">
          <a:xfrm>
            <a:off x="672662" y="4407933"/>
            <a:ext cx="5727418" cy="23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7105473-B599-884C-939F-204A2C630401}"/>
              </a:ext>
            </a:extLst>
          </p:cNvPr>
          <p:cNvSpPr txBox="1"/>
          <p:nvPr/>
        </p:nvSpPr>
        <p:spPr>
          <a:xfrm>
            <a:off x="6766560" y="1625600"/>
            <a:ext cx="24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TODO: Update Bilder</a:t>
            </a:r>
          </a:p>
        </p:txBody>
      </p:sp>
    </p:spTree>
    <p:extLst>
      <p:ext uri="{BB962C8B-B14F-4D97-AF65-F5344CB8AC3E}">
        <p14:creationId xmlns:p14="http://schemas.microsoft.com/office/powerpoint/2010/main" val="2319921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err="1"/>
              <a:t>Extend</a:t>
            </a:r>
            <a:r>
              <a:rPr lang="de-DE" sz="4000" dirty="0"/>
              <a:t>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functionality</a:t>
            </a:r>
            <a:endParaRPr lang="de-DE" sz="4000" dirty="0"/>
          </a:p>
        </p:txBody>
      </p:sp>
      <p:pic>
        <p:nvPicPr>
          <p:cNvPr id="2050" name="Picture 2" descr="https://gitlab.com/project_bookly/bookly/-/raw/master/design/usecase.png">
            <a:extLst>
              <a:ext uri="{FF2B5EF4-FFF2-40B4-BE49-F238E27FC236}">
                <a16:creationId xmlns:a16="http://schemas.microsoft.com/office/drawing/2014/main" id="{ED86BD3E-15F3-3E43-9509-410A6AEE7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994" y="283779"/>
            <a:ext cx="4917394" cy="643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gitlab.com/project_bookly/bookly/-/raw/master/design/usecase.png">
            <a:extLst>
              <a:ext uri="{FF2B5EF4-FFF2-40B4-BE49-F238E27FC236}">
                <a16:creationId xmlns:a16="http://schemas.microsoft.com/office/drawing/2014/main" id="{7AED07B3-6B8D-DC41-AA93-54A857604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" t="20690" b="22912"/>
          <a:stretch/>
        </p:blipFill>
        <p:spPr bwMode="auto">
          <a:xfrm>
            <a:off x="746234" y="1828799"/>
            <a:ext cx="6433183" cy="428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503CC300-E6B6-9743-A964-E3BB56E3241E}"/>
              </a:ext>
            </a:extLst>
          </p:cNvPr>
          <p:cNvSpPr/>
          <p:nvPr/>
        </p:nvSpPr>
        <p:spPr>
          <a:xfrm>
            <a:off x="504496" y="5549461"/>
            <a:ext cx="1250732" cy="5675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464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CaseS</a:t>
            </a:r>
            <a:r>
              <a:rPr lang="en-US" dirty="0"/>
              <a:t> for Mockup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069847" y="2194560"/>
            <a:ext cx="4926915" cy="3206780"/>
          </a:xfrm>
        </p:spPr>
        <p:txBody>
          <a:bodyPr>
            <a:normAutofit/>
          </a:bodyPr>
          <a:lstStyle/>
          <a:p>
            <a:r>
              <a:rPr lang="en-US" sz="2400" dirty="0"/>
              <a:t>CRUD: Manage page </a:t>
            </a:r>
          </a:p>
          <a:p>
            <a:pPr lvl="1"/>
            <a:r>
              <a:rPr lang="en-US" sz="2400" u="sng" dirty="0">
                <a:solidFill>
                  <a:srgbClr val="92D050"/>
                </a:solidFill>
              </a:rPr>
              <a:t>C: create page entry (UC 1)</a:t>
            </a:r>
          </a:p>
          <a:p>
            <a:pPr lvl="1"/>
            <a:r>
              <a:rPr lang="en-US" sz="2400" u="sng" dirty="0">
                <a:solidFill>
                  <a:srgbClr val="92D050"/>
                </a:solidFill>
              </a:rPr>
              <a:t>R: read an entry (UC 2)</a:t>
            </a:r>
          </a:p>
          <a:p>
            <a:pPr lvl="1"/>
            <a:r>
              <a:rPr lang="en-US" sz="2400" u="sng" dirty="0">
                <a:solidFill>
                  <a:srgbClr val="92D050"/>
                </a:solidFill>
              </a:rPr>
              <a:t>U: update/edit an entry (UC 3)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D: delete an entry (part of account)</a:t>
            </a:r>
          </a:p>
          <a:p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364223" y="2194560"/>
            <a:ext cx="5076410" cy="3206780"/>
          </a:xfrm>
        </p:spPr>
        <p:txBody>
          <a:bodyPr>
            <a:normAutofit/>
          </a:bodyPr>
          <a:lstStyle/>
          <a:p>
            <a:r>
              <a:rPr lang="en-US" sz="2400" dirty="0"/>
              <a:t>CRUD: Manage book </a:t>
            </a:r>
          </a:p>
          <a:p>
            <a:pPr lvl="1"/>
            <a:r>
              <a:rPr lang="en-US" sz="2400" u="sng" dirty="0">
                <a:solidFill>
                  <a:srgbClr val="92D050"/>
                </a:solidFill>
              </a:rPr>
              <a:t>C: create a book (UC 4)</a:t>
            </a:r>
          </a:p>
          <a:p>
            <a:pPr lvl="1"/>
            <a:r>
              <a:rPr lang="en-US" sz="2400" u="sng" dirty="0">
                <a:solidFill>
                  <a:srgbClr val="92D050"/>
                </a:solidFill>
              </a:rPr>
              <a:t>R: show cover/title (UC 5)</a:t>
            </a:r>
          </a:p>
          <a:p>
            <a:pPr lvl="1"/>
            <a:r>
              <a:rPr lang="en-US" sz="2400" u="sng" dirty="0">
                <a:solidFill>
                  <a:srgbClr val="92D050"/>
                </a:solidFill>
              </a:rPr>
              <a:t>U: update cover/title (UC 6)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D: delete (part of account)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AD390FE-75C9-E74E-A4CA-68EB4D332C27}"/>
              </a:ext>
            </a:extLst>
          </p:cNvPr>
          <p:cNvSpPr txBox="1"/>
          <p:nvPr/>
        </p:nvSpPr>
        <p:spPr>
          <a:xfrm>
            <a:off x="2346960" y="5577840"/>
            <a:ext cx="1894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TODO: Legende</a:t>
            </a:r>
          </a:p>
        </p:txBody>
      </p:sp>
    </p:spTree>
    <p:extLst>
      <p:ext uri="{BB962C8B-B14F-4D97-AF65-F5344CB8AC3E}">
        <p14:creationId xmlns:p14="http://schemas.microsoft.com/office/powerpoint/2010/main" val="1023172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CaseS</a:t>
            </a:r>
            <a:r>
              <a:rPr lang="en-US" dirty="0"/>
              <a:t> for Mockup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1069847" y="2194560"/>
            <a:ext cx="5021464" cy="3657600"/>
          </a:xfrm>
        </p:spPr>
        <p:txBody>
          <a:bodyPr>
            <a:normAutofit fontScale="92500" lnSpcReduction="20000"/>
          </a:bodyPr>
          <a:lstStyle/>
          <a:p>
            <a:r>
              <a:rPr lang="en-US" sz="2400" u="sng" dirty="0">
                <a:solidFill>
                  <a:srgbClr val="FF0000"/>
                </a:solidFill>
              </a:rPr>
              <a:t>Share code to invite friends (UC 7)</a:t>
            </a:r>
          </a:p>
          <a:p>
            <a:r>
              <a:rPr lang="en-US" sz="2400" u="sng" dirty="0">
                <a:solidFill>
                  <a:srgbClr val="FF0000"/>
                </a:solidFill>
              </a:rPr>
              <a:t>CRUD: Manage Page Decorations (UC 8)</a:t>
            </a:r>
          </a:p>
          <a:p>
            <a:pPr lvl="1"/>
            <a:r>
              <a:rPr lang="en-US" sz="2400" dirty="0"/>
              <a:t>C: create sticker</a:t>
            </a:r>
          </a:p>
          <a:p>
            <a:pPr lvl="1"/>
            <a:r>
              <a:rPr lang="en-US" sz="2400" dirty="0"/>
              <a:t>R: read sticker</a:t>
            </a:r>
          </a:p>
          <a:p>
            <a:pPr lvl="1"/>
            <a:r>
              <a:rPr lang="en-US" sz="2400" dirty="0"/>
              <a:t>U: update sticker</a:t>
            </a:r>
          </a:p>
          <a:p>
            <a:pPr lvl="1"/>
            <a:r>
              <a:rPr lang="en-US" sz="2400" dirty="0"/>
              <a:t>D: delete sticker</a:t>
            </a:r>
          </a:p>
          <a:p>
            <a:r>
              <a:rPr lang="en-US" sz="2400" u="sng" dirty="0">
                <a:solidFill>
                  <a:srgbClr val="FF0000"/>
                </a:solidFill>
              </a:rPr>
              <a:t>Navigate Footer (UC 10)</a:t>
            </a:r>
          </a:p>
          <a:p>
            <a:r>
              <a:rPr lang="en-US" sz="2400" u="sng" dirty="0">
                <a:solidFill>
                  <a:srgbClr val="FF0000"/>
                </a:solidFill>
              </a:rPr>
              <a:t>Navigate Header (UC 11)</a:t>
            </a:r>
          </a:p>
          <a:p>
            <a:r>
              <a:rPr lang="en-US" sz="2400" dirty="0"/>
              <a:t>Operate Account</a:t>
            </a:r>
          </a:p>
          <a:p>
            <a:endParaRPr lang="en-US" sz="2400" u="sng" dirty="0">
              <a:solidFill>
                <a:srgbClr val="FF0000"/>
              </a:solidFill>
            </a:endParaRPr>
          </a:p>
          <a:p>
            <a:endParaRPr lang="en-US" sz="2400" u="sng" dirty="0">
              <a:solidFill>
                <a:srgbClr val="FF0000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2"/>
          </p:nvPr>
        </p:nvSpPr>
        <p:spPr>
          <a:xfrm>
            <a:off x="6364223" y="2194560"/>
            <a:ext cx="5283826" cy="3206780"/>
          </a:xfrm>
        </p:spPr>
        <p:txBody>
          <a:bodyPr>
            <a:normAutofit fontScale="92500" lnSpcReduction="20000"/>
          </a:bodyPr>
          <a:lstStyle/>
          <a:p>
            <a:r>
              <a:rPr lang="en-US" sz="2400" u="sng" dirty="0">
                <a:solidFill>
                  <a:srgbClr val="FF0000"/>
                </a:solidFill>
              </a:rPr>
              <a:t>CRUD: Manage Cover Decorations (UC 9) </a:t>
            </a:r>
          </a:p>
          <a:p>
            <a:pPr lvl="1"/>
            <a:r>
              <a:rPr lang="en-US" sz="2400" dirty="0"/>
              <a:t>C: create sticker</a:t>
            </a:r>
          </a:p>
          <a:p>
            <a:pPr lvl="1"/>
            <a:r>
              <a:rPr lang="en-US" sz="2400" dirty="0"/>
              <a:t>R: read sticker/theme</a:t>
            </a:r>
          </a:p>
          <a:p>
            <a:pPr lvl="1"/>
            <a:r>
              <a:rPr lang="en-US" sz="2400" dirty="0"/>
              <a:t>U: update sticker/theme</a:t>
            </a:r>
          </a:p>
          <a:p>
            <a:pPr lvl="1"/>
            <a:r>
              <a:rPr lang="en-US" sz="2400" dirty="0"/>
              <a:t>D: delete sticker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093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870966-9496-F14A-A6C2-5326F60C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8A650A-9520-C34B-A67D-7B159B14D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TODO:</a:t>
            </a:r>
          </a:p>
          <a:p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Estimation</a:t>
            </a:r>
            <a:r>
              <a:rPr lang="de-DE" dirty="0"/>
              <a:t> (FP -&gt; time (time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money</a:t>
            </a:r>
            <a:r>
              <a:rPr lang="de-DE" dirty="0"/>
              <a:t>)) /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estimation</a:t>
            </a:r>
            <a:r>
              <a:rPr lang="de-DE" dirty="0"/>
              <a:t> vs. real time </a:t>
            </a:r>
            <a:r>
              <a:rPr lang="de-DE" dirty="0" err="1"/>
              <a:t>spent</a:t>
            </a:r>
            <a:r>
              <a:rPr lang="de-DE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30673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4CDF1E-CECB-9545-8AB4-E559E3E6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Management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AD7D9F-9847-6C48-BBD2-CF6DDF098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3076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olzart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TM03090434[[fn=Holzart]]</Template>
  <TotalTime>0</TotalTime>
  <Words>589</Words>
  <Application>Microsoft Macintosh PowerPoint</Application>
  <PresentationFormat>Breitbild</PresentationFormat>
  <Paragraphs>145</Paragraphs>
  <Slides>35</Slides>
  <Notes>5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0" baseType="lpstr">
      <vt:lpstr>Calibri</vt:lpstr>
      <vt:lpstr>Rockwell</vt:lpstr>
      <vt:lpstr>Rockwell Condensed</vt:lpstr>
      <vt:lpstr>Wingdings</vt:lpstr>
      <vt:lpstr>Holzart</vt:lpstr>
      <vt:lpstr>bookly</vt:lpstr>
      <vt:lpstr>Outline</vt:lpstr>
      <vt:lpstr>Use-Cases</vt:lpstr>
      <vt:lpstr>Extend of functionality</vt:lpstr>
      <vt:lpstr>Extend of functionality</vt:lpstr>
      <vt:lpstr>Use CaseS for Mockup</vt:lpstr>
      <vt:lpstr>Use CaseS for Mockup</vt:lpstr>
      <vt:lpstr>Cost Estimation</vt:lpstr>
      <vt:lpstr>Project Management</vt:lpstr>
      <vt:lpstr>RUP- Rational Unified Process </vt:lpstr>
      <vt:lpstr>RUP- Workflow </vt:lpstr>
      <vt:lpstr>RUP- Workflow - 2020 </vt:lpstr>
      <vt:lpstr>RUP- Workflow - complete </vt:lpstr>
      <vt:lpstr>Scrum and Youtrack</vt:lpstr>
      <vt:lpstr>Scrum and Youtrack</vt:lpstr>
      <vt:lpstr>Scrum and Youtrack</vt:lpstr>
      <vt:lpstr>Burn-Down-Chart</vt:lpstr>
      <vt:lpstr>Risk Management</vt:lpstr>
      <vt:lpstr>Architecture</vt:lpstr>
      <vt:lpstr>Main Idea</vt:lpstr>
      <vt:lpstr>Overview</vt:lpstr>
      <vt:lpstr>Architecture – Overview </vt:lpstr>
      <vt:lpstr>Technology</vt:lpstr>
      <vt:lpstr>Database scheme – Data View</vt:lpstr>
      <vt:lpstr>Class Diagram - Controller</vt:lpstr>
      <vt:lpstr>Class Diagram Model</vt:lpstr>
      <vt:lpstr>Design Patterns: Null Object</vt:lpstr>
      <vt:lpstr>Architecture – Deployment View</vt:lpstr>
      <vt:lpstr>Continous Integration</vt:lpstr>
      <vt:lpstr>Continous Integration</vt:lpstr>
      <vt:lpstr>QUality</vt:lpstr>
      <vt:lpstr>Testing</vt:lpstr>
      <vt:lpstr>Metrics</vt:lpstr>
      <vt:lpstr>DEMO</vt:lpstr>
      <vt:lpstr>Bookly Documentation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bookly</dc:title>
  <dc:creator>Alexandra Stober</dc:creator>
  <cp:lastModifiedBy>Microsoft Office User</cp:lastModifiedBy>
  <cp:revision>56</cp:revision>
  <dcterms:created xsi:type="dcterms:W3CDTF">2019-11-21T13:59:32Z</dcterms:created>
  <dcterms:modified xsi:type="dcterms:W3CDTF">2020-06-17T14:34:58Z</dcterms:modified>
</cp:coreProperties>
</file>